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p14="http://schemas.microsoft.com/office/powerpoint/2010/main" val="1"/>
      </p:ext>
    </p:extLst>
  </p:showPr>
  <p:clrMru>
    <a:srgbClr xmlns:mc="http://schemas.openxmlformats.org/markup-compatibility/2006" xmlns:a14="http://schemas.microsoft.com/office/drawing/2010/main" val="99CCFF" mc:Ignorabl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76" d="100"/>
          <a:sy n="76" d="100"/>
        </p:scale>
        <p:origin x="-858"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F5B06A-B081-40EC-9265-688190BF13C9}" type="datetimeFigureOut">
              <a:rPr lang="en-PH" smtClean="0"/>
              <a:t>9/7/2010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5B06A-B081-40EC-9265-688190BF13C9}" type="datetimeFigureOut">
              <a:rPr lang="en-PH" smtClean="0"/>
              <a:t>9/7/2010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5B06A-B081-40EC-9265-688190BF13C9}" type="datetimeFigureOut">
              <a:rPr lang="en-PH" smtClean="0"/>
              <a:t>9/7/2010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5B06A-B081-40EC-9265-688190BF13C9}" type="datetimeFigureOut">
              <a:rPr lang="en-PH" smtClean="0"/>
              <a:t>9/7/2010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DF5B06A-B081-40EC-9265-688190BF13C9}" type="datetimeFigureOut">
              <a:rPr lang="en-PH" smtClean="0"/>
              <a:t>9/7/2010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F5B06A-B081-40EC-9265-688190BF13C9}" type="datetimeFigureOut">
              <a:rPr lang="en-PH" smtClean="0"/>
              <a:t>9/7/2010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D3FCBA34-D6D5-4D43-92AA-341C2288D0BB}" type="slidenum">
              <a:rPr lang="en-PH" smtClean="0"/>
              <a:t>‹#›</a:t>
            </a:fld>
            <a:endParaRPr lang="en-PH"/>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F5B06A-B081-40EC-9265-688190BF13C9}" type="datetimeFigureOut">
              <a:rPr lang="en-PH" smtClean="0"/>
              <a:t>9/7/2010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5B06A-B081-40EC-9265-688190BF13C9}" type="datetimeFigureOut">
              <a:rPr lang="en-PH" smtClean="0"/>
              <a:t>9/7/2010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5B06A-B081-40EC-9265-688190BF13C9}" type="datetimeFigureOut">
              <a:rPr lang="en-PH" smtClean="0"/>
              <a:t>9/7/2010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xmlns:mc="http://schemas.openxmlformats.org/markup-compatibility/2006" xmlns:a14="http://schemas.microsoft.com/office/drawing/2010/main" val="FFFFFF" mc:Ignorable=""/>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xmlns:mc="http://schemas.openxmlformats.org/markup-compatibility/2006" xmlns:a14="http://schemas.microsoft.com/office/drawing/2010/main" val="FFFFFF" mc:Ignorable=""/>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DF5B06A-B081-40EC-9265-688190BF13C9}" type="datetimeFigureOut">
              <a:rPr lang="en-PH" smtClean="0"/>
              <a:t>9/7/2010</a:t>
            </a:fld>
            <a:endParaRPr lang="en-PH"/>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PH"/>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3FCBA34-D6D5-4D43-92AA-341C2288D0BB}" type="slidenum">
              <a:rPr lang="en-PH" smtClean="0"/>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5B06A-B081-40EC-9265-688190BF13C9}" type="datetimeFigureOut">
              <a:rPr lang="en-PH" smtClean="0"/>
              <a:t>9/7/2010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D3FCBA34-D6D5-4D43-92AA-341C2288D0BB}" type="slidenum">
              <a:rPr lang="en-PH" smtClean="0"/>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xmlns:mc="http://schemas.openxmlformats.org/markup-compatibility/2006" xmlns:a14="http://schemas.microsoft.com/office/drawing/2010/main" val="FFFFFF" mc:Ignorable=""/>
                </a:solidFill>
              </a:defRPr>
            </a:lvl1pPr>
          </a:lstStyle>
          <a:p>
            <a:fld id="{EDF5B06A-B081-40EC-9265-688190BF13C9}" type="datetimeFigureOut">
              <a:rPr lang="en-PH" smtClean="0"/>
              <a:t>9/7/2010</a:t>
            </a:fld>
            <a:endParaRPr lang="en-PH"/>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xmlns:mc="http://schemas.openxmlformats.org/markup-compatibility/2006" xmlns:a14="http://schemas.microsoft.com/office/drawing/2010/main" val="FFFFFF" mc:Ignorable=""/>
                </a:solidFill>
              </a:defRPr>
            </a:lvl1pPr>
          </a:lstStyle>
          <a:p>
            <a:endParaRPr lang="en-PH"/>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xmlns:mc="http://schemas.openxmlformats.org/markup-compatibility/2006" xmlns:a14="http://schemas.microsoft.com/office/drawing/2010/main" val="FFFFFF" mc:Ignorable=""/>
            </a:solidFill>
          </a:ln>
        </p:spPr>
        <p:txBody>
          <a:bodyPr vert="horz" lIns="9144" tIns="9144" rIns="9144" bIns="9144" rtlCol="0" anchor="ctr">
            <a:normAutofit/>
          </a:bodyPr>
          <a:lstStyle>
            <a:lvl1pPr algn="ctr">
              <a:defRPr sz="1650">
                <a:solidFill>
                  <a:srgbClr xmlns:mc="http://schemas.openxmlformats.org/markup-compatibility/2006" xmlns:a14="http://schemas.microsoft.com/office/drawing/2010/main" val="FFFFFF" mc:Ignorable=""/>
                </a:solidFill>
              </a:defRPr>
            </a:lvl1pPr>
          </a:lstStyle>
          <a:p>
            <a:fld id="{D3FCBA34-D6D5-4D43-92AA-341C2288D0BB}" type="slidenum">
              <a:rPr lang="en-PH" smtClean="0"/>
              <a:t>‹#›</a:t>
            </a:fld>
            <a:endParaRPr lang="en-P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97505" y="1967281"/>
            <a:ext cx="5648623" cy="1204306"/>
          </a:xfrm>
        </p:spPr>
        <p:txBody>
          <a:bodyPr/>
          <a:lstStyle/>
          <a:p>
            <a:r>
              <a:rPr lang="en-PH" sz="4000" b="1" dirty="0">
                <a:latin typeface="Century Gothic" pitchFamily="34" charset="0"/>
              </a:rPr>
              <a:t>Math and Healthcare Profession as a Medical Assistant</a:t>
            </a:r>
          </a:p>
        </p:txBody>
      </p:sp>
      <p:sp>
        <p:nvSpPr>
          <p:cNvPr id="5" name="Right Triangle 4"/>
          <p:cNvSpPr/>
          <p:nvPr/>
        </p:nvSpPr>
        <p:spPr>
          <a:xfrm rot="16200000">
            <a:off x="4258849" y="1989550"/>
            <a:ext cx="4360101" cy="5410200"/>
          </a:xfrm>
          <a:prstGeom prst="rtTriangle">
            <a:avLst/>
          </a:prstGeom>
          <a:solidFill>
            <a:srgbClr xmlns:mc="http://schemas.openxmlformats.org/markup-compatibility/2006" xmlns:a14="http://schemas.microsoft.com/office/drawing/2010/main" val="7030A0" mc:Ignorable="">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dirty="0"/>
          </a:p>
        </p:txBody>
      </p:sp>
      <p:sp>
        <p:nvSpPr>
          <p:cNvPr id="8" name="TextBox 7"/>
          <p:cNvSpPr txBox="1"/>
          <p:nvPr/>
        </p:nvSpPr>
        <p:spPr>
          <a:xfrm rot="19228897">
            <a:off x="2791285" y="4487392"/>
            <a:ext cx="3081264" cy="1569660"/>
          </a:xfrm>
          <a:prstGeom prst="rect">
            <a:avLst/>
          </a:prstGeom>
          <a:noFill/>
        </p:spPr>
        <p:txBody>
          <a:bodyPr wrap="square" rtlCol="0">
            <a:spAutoFit/>
          </a:bodyPr>
          <a:lstStyle/>
          <a:p>
            <a:r>
              <a:rPr lang="en-PH" sz="3200" b="1" dirty="0" smtClean="0">
                <a:solidFill>
                  <a:schemeClr val="bg1"/>
                </a:solidFill>
                <a:latin typeface="Century Gothic" pitchFamily="34" charset="0"/>
              </a:rPr>
              <a:t>MM150 -</a:t>
            </a:r>
            <a:r>
              <a:rPr lang="en-PH" sz="3200" b="1" dirty="0">
                <a:solidFill>
                  <a:schemeClr val="bg1"/>
                </a:solidFill>
                <a:latin typeface="Century Gothic" pitchFamily="34" charset="0"/>
              </a:rPr>
              <a:t>13</a:t>
            </a:r>
            <a:br>
              <a:rPr lang="en-PH" sz="3200" b="1" dirty="0">
                <a:solidFill>
                  <a:schemeClr val="bg1"/>
                </a:solidFill>
                <a:latin typeface="Century Gothic" pitchFamily="34" charset="0"/>
              </a:rPr>
            </a:br>
            <a:r>
              <a:rPr lang="en-PH" sz="3200" b="1" dirty="0" err="1">
                <a:solidFill>
                  <a:schemeClr val="bg1"/>
                </a:solidFill>
                <a:latin typeface="Century Gothic" pitchFamily="34" charset="0"/>
              </a:rPr>
              <a:t>Konette</a:t>
            </a:r>
            <a:r>
              <a:rPr lang="en-PH" sz="3200" b="1" dirty="0">
                <a:solidFill>
                  <a:schemeClr val="bg1"/>
                </a:solidFill>
                <a:latin typeface="Century Gothic" pitchFamily="34" charset="0"/>
              </a:rPr>
              <a:t> Davis</a:t>
            </a:r>
            <a:br>
              <a:rPr lang="en-PH" sz="3200" b="1" dirty="0">
                <a:solidFill>
                  <a:schemeClr val="bg1"/>
                </a:solidFill>
                <a:latin typeface="Century Gothic" pitchFamily="34" charset="0"/>
              </a:rPr>
            </a:br>
            <a:r>
              <a:rPr lang="en-PH" sz="3200" b="1" dirty="0">
                <a:solidFill>
                  <a:schemeClr val="bg1"/>
                </a:solidFill>
                <a:latin typeface="Century Gothic" pitchFamily="34" charset="0"/>
              </a:rPr>
              <a:t>9-17-2010 </a:t>
            </a:r>
          </a:p>
        </p:txBody>
      </p:sp>
    </p:spTree>
    <p:extLst>
      <p:ext uri="{BB962C8B-B14F-4D97-AF65-F5344CB8AC3E}">
        <p14:creationId xmlns:p14="http://schemas.microsoft.com/office/powerpoint/2010/main" val="15302125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0"/>
            <a:ext cx="2895600" cy="2069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905000"/>
            <a:ext cx="2133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152400"/>
            <a:ext cx="7520940" cy="548640"/>
          </a:xfrm>
        </p:spPr>
        <p:txBody>
          <a:bodyPr/>
          <a:lstStyle/>
          <a:p>
            <a:r>
              <a:rPr lang="en-PH" dirty="0" smtClean="0"/>
              <a:t>A Medical assistant ‘s career</a:t>
            </a:r>
            <a:endParaRPr lang="en-PH" dirty="0"/>
          </a:p>
        </p:txBody>
      </p:sp>
      <p:sp>
        <p:nvSpPr>
          <p:cNvPr id="3" name="Content Placeholder 2"/>
          <p:cNvSpPr>
            <a:spLocks noGrp="1"/>
          </p:cNvSpPr>
          <p:nvPr>
            <p:ph idx="1"/>
          </p:nvPr>
        </p:nvSpPr>
        <p:spPr>
          <a:xfrm>
            <a:off x="304800" y="872028"/>
            <a:ext cx="6781800" cy="5528772"/>
          </a:xfrm>
          <a:solidFill>
            <a:schemeClr val="bg1">
              <a:alpha val="38824"/>
            </a:schemeClr>
          </a:solidFill>
        </p:spPr>
        <p:txBody>
          <a:bodyPr>
            <a:noAutofit/>
          </a:bodyPr>
          <a:lstStyle/>
          <a:p>
            <a:pPr algn="just">
              <a:lnSpc>
                <a:spcPct val="114000"/>
              </a:lnSpc>
              <a:buFont typeface="Wingdings" pitchFamily="2" charset="2"/>
              <a:buChar char="q"/>
            </a:pPr>
            <a:r>
              <a:rPr lang="en-PH" sz="2000" b="0" dirty="0" smtClean="0">
                <a:latin typeface="Century Gothic" pitchFamily="34" charset="0"/>
              </a:rPr>
              <a:t>A medical assistant’s flexibility in work is highly valued since they are the ones in charge in performing the day to day activities to assist the patient and the doctors as well.</a:t>
            </a:r>
          </a:p>
          <a:p>
            <a:pPr algn="just">
              <a:lnSpc>
                <a:spcPct val="114000"/>
              </a:lnSpc>
              <a:buFont typeface="Wingdings" pitchFamily="2" charset="2"/>
              <a:buChar char="q"/>
            </a:pPr>
            <a:r>
              <a:rPr lang="en-PH" sz="2000" b="0" dirty="0">
                <a:latin typeface="Century Gothic" pitchFamily="34" charset="0"/>
              </a:rPr>
              <a:t>P</a:t>
            </a:r>
            <a:r>
              <a:rPr lang="en-PH" sz="2000" b="0" dirty="0" smtClean="0">
                <a:latin typeface="Century Gothic" pitchFamily="34" charset="0"/>
              </a:rPr>
              <a:t>rior to the doctor’s check up, preliminary data should be collected first by the medical assistant. These information usually involves the height and mass of the patient. </a:t>
            </a:r>
          </a:p>
          <a:p>
            <a:pPr algn="just">
              <a:lnSpc>
                <a:spcPct val="114000"/>
              </a:lnSpc>
              <a:buFont typeface="Wingdings" pitchFamily="2" charset="2"/>
              <a:buChar char="q"/>
            </a:pPr>
            <a:r>
              <a:rPr lang="en-PH" sz="2000" b="0" dirty="0" smtClean="0">
                <a:latin typeface="Century Gothic" pitchFamily="34" charset="0"/>
              </a:rPr>
              <a:t>Usually height and mass are used to determined the BODY MASS INDEX, an important tool in determining the patient’s health condition: whether a person is underweight, overweight or normal. From this, certain assessments on health conditions can be known (eg. Diabetes, high blood, etc)</a:t>
            </a:r>
          </a:p>
        </p:txBody>
      </p:sp>
    </p:spTree>
    <p:extLst>
      <p:ext uri="{BB962C8B-B14F-4D97-AF65-F5344CB8AC3E}">
        <p14:creationId xmlns:p14="http://schemas.microsoft.com/office/powerpoint/2010/main" val="3272720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381000"/>
                <a:ext cx="8382000" cy="4953000"/>
              </a:xfrm>
            </p:spPr>
            <p:txBody>
              <a:bodyPr>
                <a:noAutofit/>
              </a:bodyPr>
              <a:lstStyle/>
              <a:p>
                <a:pPr marL="285750" indent="-285750">
                  <a:lnSpc>
                    <a:spcPct val="114000"/>
                  </a:lnSpc>
                  <a:spcBef>
                    <a:spcPts val="300"/>
                  </a:spcBef>
                  <a:buFont typeface="Wingdings" pitchFamily="2" charset="2"/>
                  <a:buChar char="q"/>
                </a:pPr>
                <a:r>
                  <a:rPr lang="en-PH" sz="2000" b="0" dirty="0" smtClean="0">
                    <a:latin typeface="Century Gothic" pitchFamily="34" charset="0"/>
                  </a:rPr>
                  <a:t> Consider this, suppose I am working in a hospital where a lot patients are coming in for a check up. Before taking each patient to the doctor I should get their BMI first. </a:t>
                </a:r>
              </a:p>
              <a:p>
                <a:pPr marL="285750" indent="-285750">
                  <a:lnSpc>
                    <a:spcPct val="114000"/>
                  </a:lnSpc>
                  <a:spcBef>
                    <a:spcPts val="300"/>
                  </a:spcBef>
                  <a:buFont typeface="Wingdings" pitchFamily="2" charset="2"/>
                  <a:buChar char="q"/>
                </a:pPr>
                <a:r>
                  <a:rPr lang="en-PH" sz="2000" b="0" dirty="0" smtClean="0">
                    <a:latin typeface="Century Gothic" pitchFamily="34" charset="0"/>
                  </a:rPr>
                  <a:t>To make sure that I am doing things right, I should be knowledgeable enough on these fields:</a:t>
                </a:r>
              </a:p>
              <a:p>
                <a:pPr marL="802386" lvl="4" indent="-285750">
                  <a:lnSpc>
                    <a:spcPct val="114000"/>
                  </a:lnSpc>
                  <a:buFont typeface="Wingdings" pitchFamily="2" charset="2"/>
                  <a:buChar char="q"/>
                </a:pPr>
                <a:r>
                  <a:rPr lang="en-PH" sz="2000" dirty="0" smtClean="0">
                    <a:latin typeface="Century Gothic" pitchFamily="34" charset="0"/>
                  </a:rPr>
                  <a:t>Metric System – I should know the appropriate units otherwise I might be fired for saying that the patient has a height of 564 meters and mass of 3740 kg. </a:t>
                </a:r>
              </a:p>
              <a:p>
                <a:pPr marL="802386" lvl="4" indent="-285750">
                  <a:lnSpc>
                    <a:spcPct val="114000"/>
                  </a:lnSpc>
                  <a:buFont typeface="Wingdings" pitchFamily="2" charset="2"/>
                  <a:buChar char="q"/>
                </a:pPr>
                <a:r>
                  <a:rPr lang="en-PH" sz="2000" b="0" dirty="0" smtClean="0">
                    <a:latin typeface="Century Gothic" pitchFamily="34" charset="0"/>
                  </a:rPr>
                  <a:t>Accuracy – my measurements should be as accurate as possible since I am dealing with BMI.</a:t>
                </a:r>
              </a:p>
              <a:p>
                <a:pPr marL="802386" lvl="4" indent="-285750">
                  <a:lnSpc>
                    <a:spcPct val="114000"/>
                  </a:lnSpc>
                  <a:buFont typeface="Wingdings" pitchFamily="2" charset="2"/>
                  <a:buChar char="q"/>
                </a:pPr>
                <a:r>
                  <a:rPr lang="en-PH" sz="2000" dirty="0" smtClean="0">
                    <a:latin typeface="Century Gothic" pitchFamily="34" charset="0"/>
                  </a:rPr>
                  <a:t>The BMI formula </a:t>
                </a:r>
                <a:r>
                  <a:rPr lang="en-PH" sz="2000" dirty="0" smtClean="0">
                    <a:latin typeface="Century Gothic" pitchFamily="34" charset="0"/>
                    <a:sym typeface="Wingdings" pitchFamily="2" charset="2"/>
                  </a:rPr>
                  <a:t></a:t>
                </a:r>
                <a:r>
                  <a:rPr lang="en-PH" sz="2000" dirty="0" smtClean="0">
                    <a:latin typeface="Century Gothic" pitchFamily="34" charset="0"/>
                  </a:rPr>
                  <a:t> </a:t>
                </a:r>
                <a14:m>
                  <m:oMath xmlns:m="http://schemas.openxmlformats.org/officeDocument/2006/math">
                    <m:r>
                      <a:rPr lang="en-PH" sz="2000" i="1" dirty="0">
                        <a:latin typeface="Cambria Math"/>
                      </a:rPr>
                      <m:t>BMI</m:t>
                    </m:r>
                    <m:r>
                      <a:rPr lang="en-PH" sz="2000" i="1" dirty="0">
                        <a:latin typeface="Cambria Math"/>
                      </a:rPr>
                      <m:t>= </m:t>
                    </m:r>
                    <m:f>
                      <m:fPr>
                        <m:ctrlPr>
                          <a:rPr lang="en-PH" sz="2000" i="1" dirty="0">
                            <a:latin typeface="Cambria Math"/>
                          </a:rPr>
                        </m:ctrlPr>
                      </m:fPr>
                      <m:num>
                        <m:r>
                          <a:rPr lang="en-PH" sz="2000" i="1" dirty="0">
                            <a:latin typeface="Cambria Math"/>
                          </a:rPr>
                          <m:t>mass</m:t>
                        </m:r>
                        <m:r>
                          <a:rPr lang="en-PH" sz="2000" i="1" dirty="0">
                            <a:latin typeface="Cambria Math"/>
                          </a:rPr>
                          <m:t> (</m:t>
                        </m:r>
                        <m:r>
                          <a:rPr lang="en-PH" sz="2000" i="1" dirty="0">
                            <a:latin typeface="Cambria Math"/>
                          </a:rPr>
                          <m:t>kg</m:t>
                        </m:r>
                        <m:r>
                          <a:rPr lang="en-PH" sz="2000" i="1" dirty="0">
                            <a:latin typeface="Cambria Math"/>
                          </a:rPr>
                          <m:t>)</m:t>
                        </m:r>
                      </m:num>
                      <m:den>
                        <m:sSup>
                          <m:sSupPr>
                            <m:ctrlPr>
                              <a:rPr lang="en-PH" sz="2000" i="1">
                                <a:latin typeface="Cambria Math"/>
                              </a:rPr>
                            </m:ctrlPr>
                          </m:sSupPr>
                          <m:e>
                            <m:d>
                              <m:dPr>
                                <m:ctrlPr>
                                  <a:rPr lang="en-PH" sz="2000" i="1">
                                    <a:latin typeface="Cambria Math"/>
                                  </a:rPr>
                                </m:ctrlPr>
                              </m:dPr>
                              <m:e>
                                <m:r>
                                  <a:rPr lang="en-PH" sz="2000" i="1">
                                    <a:latin typeface="Cambria Math"/>
                                  </a:rPr>
                                  <m:t>height</m:t>
                                </m:r>
                                <m:r>
                                  <a:rPr lang="en-PH" sz="2000" i="1">
                                    <a:latin typeface="Cambria Math"/>
                                  </a:rPr>
                                  <m:t> </m:t>
                                </m:r>
                                <m:d>
                                  <m:dPr>
                                    <m:ctrlPr>
                                      <a:rPr lang="en-PH" sz="2000" i="1">
                                        <a:latin typeface="Cambria Math"/>
                                      </a:rPr>
                                    </m:ctrlPr>
                                  </m:dPr>
                                  <m:e>
                                    <m:r>
                                      <a:rPr lang="en-PH" sz="2000" i="1">
                                        <a:latin typeface="Cambria Math"/>
                                      </a:rPr>
                                      <m:t>m</m:t>
                                    </m:r>
                                  </m:e>
                                </m:d>
                              </m:e>
                            </m:d>
                          </m:e>
                          <m:sup>
                            <m:r>
                              <a:rPr lang="en-PH" sz="2000" i="1">
                                <a:latin typeface="Cambria Math"/>
                              </a:rPr>
                              <m:t>2</m:t>
                            </m:r>
                          </m:sup>
                        </m:sSup>
                        <m:r>
                          <a:rPr lang="en-PH" sz="2000" i="1">
                            <a:latin typeface="Cambria Math"/>
                          </a:rPr>
                          <m:t> </m:t>
                        </m:r>
                      </m:den>
                    </m:f>
                  </m:oMath>
                </a14:m>
                <a:endParaRPr lang="en-PH" sz="2000" b="0" dirty="0" smtClean="0">
                  <a:latin typeface="Century Gothic" pitchFamily="34" charset="0"/>
                </a:endParaRPr>
              </a:p>
              <a:p>
                <a:pPr marL="0" indent="0" algn="ctr">
                  <a:lnSpc>
                    <a:spcPct val="114000"/>
                  </a:lnSpc>
                  <a:spcBef>
                    <a:spcPts val="300"/>
                  </a:spcBef>
                </a:pPr>
                <a:endParaRPr lang="en-PH" sz="2000" dirty="0" smtClean="0">
                  <a:latin typeface="Century Gothic" pitchFamily="34" charset="0"/>
                </a:endParaRPr>
              </a:p>
              <a:p>
                <a:pPr marL="0" indent="0" algn="ctr">
                  <a:lnSpc>
                    <a:spcPct val="114000"/>
                  </a:lnSpc>
                  <a:spcBef>
                    <a:spcPts val="300"/>
                  </a:spcBef>
                </a:pPr>
                <a:r>
                  <a:rPr lang="en-PH" sz="2000" dirty="0" smtClean="0">
                    <a:latin typeface="Century Gothic" pitchFamily="34" charset="0"/>
                  </a:rPr>
                  <a:t>Simple isn’t it?</a:t>
                </a:r>
              </a:p>
              <a:p>
                <a:pPr marL="116586" lvl="1" indent="-285750">
                  <a:lnSpc>
                    <a:spcPct val="114000"/>
                  </a:lnSpc>
                  <a:buFont typeface="Wingdings" pitchFamily="2" charset="2"/>
                  <a:buChar char="q"/>
                </a:pPr>
                <a:endParaRPr lang="en-PH" sz="2000" b="0" dirty="0" smtClean="0">
                  <a:latin typeface="Century Gothic" pitchFamily="34" charset="0"/>
                </a:endParaRPr>
              </a:p>
              <a:p>
                <a:pPr marL="285750" indent="-285750">
                  <a:lnSpc>
                    <a:spcPct val="114000"/>
                  </a:lnSpc>
                  <a:spcBef>
                    <a:spcPts val="300"/>
                  </a:spcBef>
                  <a:buFont typeface="Wingdings" pitchFamily="2" charset="2"/>
                  <a:buChar char="q"/>
                </a:pPr>
                <a:endParaRPr lang="en-PH" sz="2000" b="0" dirty="0" smtClean="0">
                  <a:latin typeface="Century Gothic" pitchFamily="34" charset="0"/>
                </a:endParaRPr>
              </a:p>
              <a:p>
                <a:pPr marL="285750" indent="-285750">
                  <a:lnSpc>
                    <a:spcPct val="114000"/>
                  </a:lnSpc>
                  <a:spcBef>
                    <a:spcPts val="300"/>
                  </a:spcBef>
                  <a:buFont typeface="Wingdings" pitchFamily="2" charset="2"/>
                  <a:buChar char="q"/>
                </a:pPr>
                <a:endParaRPr lang="en-PH" sz="2000" b="0" dirty="0" smtClean="0">
                  <a:latin typeface="Century Gothic" pitchFamily="34" charset="0"/>
                </a:endParaRPr>
              </a:p>
              <a:p>
                <a:pPr marL="285750" indent="-285750">
                  <a:lnSpc>
                    <a:spcPct val="114000"/>
                  </a:lnSpc>
                  <a:spcBef>
                    <a:spcPts val="300"/>
                  </a:spcBef>
                  <a:buFont typeface="Wingdings" pitchFamily="2" charset="2"/>
                  <a:buChar char="q"/>
                </a:pPr>
                <a:endParaRPr lang="en-PH" sz="2000" b="0" dirty="0">
                  <a:latin typeface="Century Gothic"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381000"/>
                <a:ext cx="8382000" cy="4953000"/>
              </a:xfrm>
              <a:blipFill rotWithShape="1">
                <a:blip r:embed="rId2"/>
                <a:stretch>
                  <a:fillRect l="-582" t="-369" b="-35837"/>
                </a:stretch>
              </a:blipFill>
            </p:spPr>
            <p:txBody>
              <a:bodyPr/>
              <a:lstStyle/>
              <a:p>
                <a:r>
                  <a:rPr lang="en-PH">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5029200"/>
            <a:ext cx="1219200" cy="1601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44012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50"/>
                                        </p:tgtEl>
                                        <p:attrNameLst>
                                          <p:attrName>style.visibility</p:attrName>
                                        </p:attrNameLst>
                                      </p:cBhvr>
                                      <p:to>
                                        <p:strVal val="visible"/>
                                      </p:to>
                                    </p:set>
                                    <p:anim calcmode="lin" valueType="num">
                                      <p:cBhvr additive="base">
                                        <p:cTn id="41" dur="500" fill="hold"/>
                                        <p:tgtEl>
                                          <p:spTgt spid="2050"/>
                                        </p:tgtEl>
                                        <p:attrNameLst>
                                          <p:attrName>ppt_x</p:attrName>
                                        </p:attrNameLst>
                                      </p:cBhvr>
                                      <p:tavLst>
                                        <p:tav tm="0">
                                          <p:val>
                                            <p:strVal val="#ppt_x"/>
                                          </p:val>
                                        </p:tav>
                                        <p:tav tm="100000">
                                          <p:val>
                                            <p:strVal val="#ppt_x"/>
                                          </p:val>
                                        </p:tav>
                                      </p:tavLst>
                                    </p:anim>
                                    <p:anim calcmode="lin" valueType="num">
                                      <p:cBhvr additive="base">
                                        <p:cTn id="4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81000" y="3886200"/>
            <a:ext cx="8458200" cy="2971800"/>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Wingdings" pitchFamily="2" charset="2"/>
              <a:buChar char="q"/>
            </a:pPr>
            <a:r>
              <a:rPr lang="en-PH" sz="2000" b="0" dirty="0" smtClean="0">
                <a:latin typeface="Century Gothic" pitchFamily="34" charset="0"/>
              </a:rPr>
              <a:t>Check the BMI chart: </a:t>
            </a:r>
          </a:p>
          <a:p>
            <a:pPr marL="0" indent="0"/>
            <a:r>
              <a:rPr lang="en-PH" sz="2000" b="0" dirty="0" smtClean="0">
                <a:latin typeface="Century Gothic" pitchFamily="34" charset="0"/>
              </a:rPr>
              <a:t>Based on the chart, the patient</a:t>
            </a:r>
          </a:p>
          <a:p>
            <a:pPr marL="0" indent="0"/>
            <a:r>
              <a:rPr lang="en-PH" sz="2000" b="0" dirty="0" smtClean="0">
                <a:latin typeface="Century Gothic" pitchFamily="34" charset="0"/>
              </a:rPr>
              <a:t>is underweight</a:t>
            </a:r>
          </a:p>
        </p:txBody>
      </p:sp>
      <p:sp>
        <p:nvSpPr>
          <p:cNvPr id="3" name="Content Placeholder 2"/>
          <p:cNvSpPr>
            <a:spLocks noGrp="1"/>
          </p:cNvSpPr>
          <p:nvPr>
            <p:ph idx="1"/>
          </p:nvPr>
        </p:nvSpPr>
        <p:spPr>
          <a:xfrm>
            <a:off x="304800" y="512618"/>
            <a:ext cx="8382000" cy="2916382"/>
          </a:xfrm>
        </p:spPr>
        <p:txBody>
          <a:bodyPr>
            <a:noAutofit/>
          </a:bodyPr>
          <a:lstStyle/>
          <a:p>
            <a:pPr>
              <a:buFont typeface="Wingdings" pitchFamily="2" charset="2"/>
              <a:buChar char="q"/>
            </a:pPr>
            <a:r>
              <a:rPr lang="en-PH" sz="2000" b="0" dirty="0" smtClean="0">
                <a:latin typeface="Century Gothic" pitchFamily="34" charset="0"/>
              </a:rPr>
              <a:t>Patient’s data: </a:t>
            </a:r>
          </a:p>
          <a:p>
            <a:pPr marL="0" indent="0"/>
            <a:r>
              <a:rPr lang="en-PH" sz="2000" b="0" dirty="0">
                <a:latin typeface="Century Gothic" pitchFamily="34" charset="0"/>
              </a:rPr>
              <a:t>	</a:t>
            </a:r>
            <a:r>
              <a:rPr lang="en-PH" sz="2000" b="0" dirty="0" smtClean="0">
                <a:latin typeface="Century Gothic" pitchFamily="34" charset="0"/>
              </a:rPr>
              <a:t>Height: 1.75 meters	 	Weight: 56 kilograms</a:t>
            </a:r>
            <a:endParaRPr lang="en-PH" sz="2000" b="0" dirty="0">
              <a:latin typeface="Century Gothic" pitchFamily="34" charset="0"/>
            </a:endParaRPr>
          </a:p>
          <a:p>
            <a:pPr>
              <a:buFont typeface="Wingdings" pitchFamily="2" charset="2"/>
              <a:buChar char="q"/>
            </a:pPr>
            <a:r>
              <a:rPr lang="en-PH" sz="2000" b="0" dirty="0" smtClean="0">
                <a:latin typeface="Century Gothic" pitchFamily="34" charset="0"/>
              </a:rPr>
              <a:t>Steps in computing BMI;</a:t>
            </a:r>
          </a:p>
          <a:p>
            <a:pPr marL="457200" indent="-457200">
              <a:buAutoNum type="arabicParenBoth"/>
            </a:pPr>
            <a:r>
              <a:rPr lang="en-PH" sz="2000" b="0" dirty="0" smtClean="0">
                <a:latin typeface="Century Gothic" pitchFamily="34" charset="0"/>
              </a:rPr>
              <a:t>Multiply the height by itself: </a:t>
            </a:r>
          </a:p>
          <a:p>
            <a:pPr marL="0" indent="0" algn="ctr"/>
            <a:r>
              <a:rPr lang="en-PH" sz="2000" b="0" dirty="0" smtClean="0">
                <a:latin typeface="Century Gothic" pitchFamily="34" charset="0"/>
              </a:rPr>
              <a:t>height x height = 1.75 x 1.75 = 3.0625</a:t>
            </a:r>
          </a:p>
          <a:p>
            <a:pPr marL="0" indent="0"/>
            <a:r>
              <a:rPr lang="en-PH" sz="2000" b="0" dirty="0" smtClean="0">
                <a:latin typeface="Century Gothic" pitchFamily="34" charset="0"/>
              </a:rPr>
              <a:t>(</a:t>
            </a:r>
            <a:r>
              <a:rPr lang="en-PH" sz="2000" b="0" dirty="0">
                <a:latin typeface="Century Gothic" pitchFamily="34" charset="0"/>
              </a:rPr>
              <a:t>2</a:t>
            </a:r>
            <a:r>
              <a:rPr lang="en-PH" sz="2000" b="0" dirty="0" smtClean="0">
                <a:latin typeface="Century Gothic" pitchFamily="34" charset="0"/>
              </a:rPr>
              <a:t>) Divide the weight by the previous product:</a:t>
            </a:r>
          </a:p>
          <a:p>
            <a:pPr marL="0" indent="0"/>
            <a:r>
              <a:rPr lang="en-PH" sz="2000" b="0" dirty="0">
                <a:latin typeface="Century Gothic" pitchFamily="34" charset="0"/>
              </a:rPr>
              <a:t>	</a:t>
            </a:r>
            <a:r>
              <a:rPr lang="en-PH" sz="2000" b="0" dirty="0" smtClean="0">
                <a:latin typeface="Century Gothic" pitchFamily="34" charset="0"/>
              </a:rPr>
              <a:t>	weight/(height x height) = 56 / (3.0625) = 18.28</a:t>
            </a:r>
          </a:p>
          <a:p>
            <a:pPr marL="0" indent="0" algn="ctr"/>
            <a:r>
              <a:rPr lang="en-PH" sz="2000" dirty="0" smtClean="0">
                <a:latin typeface="Century Gothic" pitchFamily="34" charset="0"/>
              </a:rPr>
              <a:t>So what does a BMI of 18.28 means? </a:t>
            </a:r>
          </a:p>
        </p:txBody>
      </p:sp>
      <p:sp>
        <p:nvSpPr>
          <p:cNvPr id="5" name="Rounded Rectangle 4"/>
          <p:cNvSpPr/>
          <p:nvPr/>
        </p:nvSpPr>
        <p:spPr>
          <a:xfrm>
            <a:off x="5105400" y="3886200"/>
            <a:ext cx="3200400" cy="16902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PH" dirty="0" smtClean="0"/>
              <a:t>Underweight = &lt;18.5</a:t>
            </a:r>
          </a:p>
          <a:p>
            <a:r>
              <a:rPr lang="en-PH" dirty="0" smtClean="0"/>
              <a:t>Normal weight = 18.5–24.9 </a:t>
            </a:r>
          </a:p>
          <a:p>
            <a:r>
              <a:rPr lang="en-PH" dirty="0" smtClean="0"/>
              <a:t>Overweight = 25–29.9 </a:t>
            </a:r>
          </a:p>
          <a:p>
            <a:r>
              <a:rPr lang="en-PH" dirty="0" smtClean="0"/>
              <a:t>Obesity = BMI of 30 or greater </a:t>
            </a:r>
          </a:p>
          <a:p>
            <a:pPr algn="ctr"/>
            <a:endParaRPr lang="en-PH" dirty="0"/>
          </a:p>
        </p:txBody>
      </p:sp>
    </p:spTree>
    <p:extLst>
      <p:ext uri="{BB962C8B-B14F-4D97-AF65-F5344CB8AC3E}">
        <p14:creationId xmlns:p14="http://schemas.microsoft.com/office/powerpoint/2010/main" val="806303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ppt_x"/>
                                          </p:val>
                                        </p:tav>
                                        <p:tav tm="100000">
                                          <p:val>
                                            <p:strVal val="#ppt_x"/>
                                          </p:val>
                                        </p:tav>
                                      </p:tavLst>
                                    </p:anim>
                                    <p:anim calcmode="lin" valueType="num">
                                      <p:cBhvr additive="base">
                                        <p:cTn id="5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My references</a:t>
            </a:r>
            <a:endParaRPr lang="en-PH" dirty="0"/>
          </a:p>
        </p:txBody>
      </p:sp>
      <p:sp>
        <p:nvSpPr>
          <p:cNvPr id="3" name="Content Placeholder 2"/>
          <p:cNvSpPr>
            <a:spLocks noGrp="1"/>
          </p:cNvSpPr>
          <p:nvPr>
            <p:ph idx="1"/>
          </p:nvPr>
        </p:nvSpPr>
        <p:spPr/>
        <p:txBody>
          <a:bodyPr/>
          <a:lstStyle/>
          <a:p>
            <a:r>
              <a:rPr lang="en-PH" b="0" dirty="0" smtClean="0">
                <a:latin typeface="Century Gothic" pitchFamily="34" charset="0"/>
              </a:rPr>
              <a:t>What Health. (2010) The BMI Formula. Retrieved on September 6, 2010. Available at</a:t>
            </a:r>
            <a:r>
              <a:rPr lang="en-PH" b="0" dirty="0">
                <a:latin typeface="Century Gothic" pitchFamily="34" charset="0"/>
              </a:rPr>
              <a:t>: http://www.whathealth.com/</a:t>
            </a:r>
            <a:endParaRPr lang="en-PH" b="0" dirty="0" smtClean="0">
              <a:latin typeface="Century Gothic" pitchFamily="34" charset="0"/>
            </a:endParaRPr>
          </a:p>
          <a:p>
            <a:r>
              <a:rPr lang="en-PH" b="0" dirty="0" smtClean="0">
                <a:latin typeface="Century Gothic" pitchFamily="34" charset="0"/>
              </a:rPr>
              <a:t>National Heart, Lung and Blood Institute. Calculating BMI. Retrieved on Sept 6, 2010. Available </a:t>
            </a:r>
            <a:r>
              <a:rPr lang="en-PH" b="0" dirty="0">
                <a:latin typeface="Century Gothic" pitchFamily="34" charset="0"/>
              </a:rPr>
              <a:t>at: http://www.nhlbisupport.com/bmi/bmi-m.htm</a:t>
            </a:r>
          </a:p>
        </p:txBody>
      </p:sp>
    </p:spTree>
    <p:extLst>
      <p:ext uri="{BB962C8B-B14F-4D97-AF65-F5344CB8AC3E}">
        <p14:creationId xmlns:p14="http://schemas.microsoft.com/office/powerpoint/2010/main" val="301075799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434342" mc:Ignorable=""/>
      </a:dk2>
      <a:lt2>
        <a:srgbClr xmlns:mc="http://schemas.openxmlformats.org/markup-compatibility/2006" xmlns:a14="http://schemas.microsoft.com/office/drawing/2010/main" val="CDD7D9" mc:Ignorable=""/>
      </a:lt2>
      <a:accent1>
        <a:srgbClr xmlns:mc="http://schemas.openxmlformats.org/markup-compatibility/2006" xmlns:a14="http://schemas.microsoft.com/office/drawing/2010/main" val="797B7E" mc:Ignorable=""/>
      </a:accent1>
      <a:accent2>
        <a:srgbClr xmlns:mc="http://schemas.openxmlformats.org/markup-compatibility/2006" xmlns:a14="http://schemas.microsoft.com/office/drawing/2010/main" val="F96A1B" mc:Ignorable=""/>
      </a:accent2>
      <a:accent3>
        <a:srgbClr xmlns:mc="http://schemas.openxmlformats.org/markup-compatibility/2006" xmlns:a14="http://schemas.microsoft.com/office/drawing/2010/main" val="08A1D9" mc:Ignorable=""/>
      </a:accent3>
      <a:accent4>
        <a:srgbClr xmlns:mc="http://schemas.openxmlformats.org/markup-compatibility/2006" xmlns:a14="http://schemas.microsoft.com/office/drawing/2010/main" val="7C984A" mc:Ignorable=""/>
      </a:accent4>
      <a:accent5>
        <a:srgbClr xmlns:mc="http://schemas.openxmlformats.org/markup-compatibility/2006" xmlns:a14="http://schemas.microsoft.com/office/drawing/2010/main" val="C2AD8D" mc:Ignorable=""/>
      </a:accent5>
      <a:accent6>
        <a:srgbClr xmlns:mc="http://schemas.openxmlformats.org/markup-compatibility/2006" xmlns:a14="http://schemas.microsoft.com/office/drawing/2010/main" val="506E94" mc:Ignorable=""/>
      </a:accent6>
      <a:hlink>
        <a:srgbClr xmlns:mc="http://schemas.openxmlformats.org/markup-compatibility/2006" xmlns:a14="http://schemas.microsoft.com/office/drawing/2010/main" val="5F5F5F" mc:Ignorable=""/>
      </a:hlink>
      <a:folHlink>
        <a:srgbClr xmlns:mc="http://schemas.openxmlformats.org/markup-compatibility/2006" xmlns:a14="http://schemas.microsoft.com/office/drawing/2010/main" val="969696" mc:Ignorable=""/>
      </a:folHlink>
    </a:clrScheme>
    <a:fontScheme name="Angl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204</TotalTime>
  <Words>348</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Math and Healthcare Profession as a Medical Assistant</vt:lpstr>
      <vt:lpstr>A Medical assistant ‘s career</vt:lpstr>
      <vt:lpstr>PowerPoint Presentation</vt:lpstr>
      <vt:lpstr>PowerPoint Presentation</vt:lpstr>
      <vt:lpstr>My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and Healthcare Profession as a Medical Assistant</dc:title>
  <dc:creator>gigantic_mhe</dc:creator>
  <cp:lastModifiedBy>gigantic_mhe</cp:lastModifiedBy>
  <cp:revision>20</cp:revision>
  <dcterms:created xsi:type="dcterms:W3CDTF">2010-09-06T04:17:34Z</dcterms:created>
  <dcterms:modified xsi:type="dcterms:W3CDTF">2010-09-07T07:04:27Z</dcterms:modified>
</cp:coreProperties>
</file>